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7" r:id="rId2"/>
    <p:sldId id="272" r:id="rId3"/>
    <p:sldId id="258" r:id="rId4"/>
    <p:sldId id="268" r:id="rId5"/>
    <p:sldId id="267" r:id="rId6"/>
    <p:sldId id="260" r:id="rId7"/>
    <p:sldId id="259" r:id="rId8"/>
    <p:sldId id="261" r:id="rId9"/>
    <p:sldId id="262" r:id="rId10"/>
    <p:sldId id="263" r:id="rId11"/>
    <p:sldId id="266" r:id="rId12"/>
    <p:sldId id="270" r:id="rId13"/>
    <p:sldId id="269" r:id="rId14"/>
    <p:sldId id="271" r:id="rId15"/>
    <p:sldId id="264" r:id="rId16"/>
    <p:sldId id="274" r:id="rId17"/>
    <p:sldId id="275" r:id="rId18"/>
    <p:sldId id="276" r:id="rId19"/>
    <p:sldId id="277" r:id="rId20"/>
    <p:sldId id="265" r:id="rId21"/>
    <p:sldId id="280" r:id="rId22"/>
    <p:sldId id="278" r:id="rId23"/>
    <p:sldId id="279" r:id="rId24"/>
    <p:sldId id="290" r:id="rId25"/>
    <p:sldId id="283" r:id="rId26"/>
    <p:sldId id="284" r:id="rId27"/>
    <p:sldId id="285" r:id="rId28"/>
    <p:sldId id="291" r:id="rId29"/>
    <p:sldId id="292" r:id="rId30"/>
    <p:sldId id="293" r:id="rId31"/>
    <p:sldId id="286" r:id="rId32"/>
    <p:sldId id="287" r:id="rId33"/>
    <p:sldId id="289" r:id="rId34"/>
    <p:sldId id="294"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466"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3/18/2016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12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3/18/2016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6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3/18/2016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996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3/18/2016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342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3/18/2016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473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3/18/2016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8090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3/18/2016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518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3/18/2016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71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3/18/2016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860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3/18/2016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82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3/18/2016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53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3/18/2016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415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3/18/2016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80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3/18/2016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275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3/18/2016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9266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3/18/2016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260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3/18/2016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802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3/18/2016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smtClean="0"/>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1134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 Moving Forward in 2016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7421" y="2612126"/>
            <a:ext cx="5269730" cy="3416300"/>
          </a:xfrm>
          <a:prstGeom prst="rect">
            <a:avLst/>
          </a:prstGeom>
        </p:spPr>
      </p:pic>
    </p:spTree>
    <p:extLst>
      <p:ext uri="{BB962C8B-B14F-4D97-AF65-F5344CB8AC3E}">
        <p14:creationId xmlns:p14="http://schemas.microsoft.com/office/powerpoint/2010/main" val="964312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982295"/>
            <a:ext cx="8998336" cy="706964"/>
          </a:xfrm>
        </p:spPr>
        <p:txBody>
          <a:bodyPr/>
          <a:lstStyle/>
          <a:p>
            <a:pPr algn="ctr"/>
            <a:r>
              <a:rPr lang="en-US" b="1" dirty="0" smtClean="0"/>
              <a:t>Adding New Employee </a:t>
            </a:r>
            <a:endParaRPr lang="en-US" b="1" dirty="0"/>
          </a:p>
        </p:txBody>
      </p:sp>
      <p:sp>
        <p:nvSpPr>
          <p:cNvPr id="3" name="Content Placeholder 2"/>
          <p:cNvSpPr>
            <a:spLocks noGrp="1"/>
          </p:cNvSpPr>
          <p:nvPr>
            <p:ph idx="1"/>
          </p:nvPr>
        </p:nvSpPr>
        <p:spPr>
          <a:xfrm>
            <a:off x="1154955" y="2603500"/>
            <a:ext cx="8761412" cy="4254500"/>
          </a:xfrm>
        </p:spPr>
        <p:txBody>
          <a:bodyPr>
            <a:normAutofit/>
          </a:bodyPr>
          <a:lstStyle/>
          <a:p>
            <a:r>
              <a:rPr lang="en-US" sz="2800" dirty="0" smtClean="0"/>
              <a:t>Position Start Date/JOBSCN</a:t>
            </a:r>
          </a:p>
          <a:p>
            <a:r>
              <a:rPr lang="en-US" sz="2800" dirty="0" smtClean="0"/>
              <a:t>JOB STATUS CODE/JOBSCN</a:t>
            </a:r>
          </a:p>
          <a:p>
            <a:r>
              <a:rPr lang="en-US" sz="2800" dirty="0" smtClean="0"/>
              <a:t>BUILDING IRN/JOBSCN</a:t>
            </a:r>
          </a:p>
          <a:p>
            <a:r>
              <a:rPr lang="en-US" sz="2800" dirty="0" smtClean="0"/>
              <a:t>BUILDING DEPT/JOBSCN</a:t>
            </a:r>
          </a:p>
          <a:p>
            <a:r>
              <a:rPr lang="en-US" sz="2800" dirty="0" smtClean="0"/>
              <a:t>HOURS PER DAY/JOBSCN</a:t>
            </a:r>
          </a:p>
          <a:p>
            <a:r>
              <a:rPr lang="en-US" sz="2800" dirty="0" smtClean="0"/>
              <a:t>PAY UNIT/JOBSCN/PAGE 2 (Daily or Hourly Rate)</a:t>
            </a:r>
          </a:p>
        </p:txBody>
      </p:sp>
    </p:spTree>
    <p:extLst>
      <p:ext uri="{BB962C8B-B14F-4D97-AF65-F5344CB8AC3E}">
        <p14:creationId xmlns:p14="http://schemas.microsoft.com/office/powerpoint/2010/main" val="2569337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Adding New Employee</a:t>
            </a:r>
            <a:endParaRPr lang="en-US" b="1" dirty="0"/>
          </a:p>
        </p:txBody>
      </p:sp>
      <p:pic>
        <p:nvPicPr>
          <p:cNvPr id="4" name="Picture 3"/>
          <p:cNvPicPr>
            <a:picLocks noChangeAspect="1"/>
          </p:cNvPicPr>
          <p:nvPr/>
        </p:nvPicPr>
        <p:blipFill>
          <a:blip r:embed="rId2"/>
          <a:stretch>
            <a:fillRect/>
          </a:stretch>
        </p:blipFill>
        <p:spPr>
          <a:xfrm>
            <a:off x="154690" y="2310115"/>
            <a:ext cx="11865368" cy="4221846"/>
          </a:xfrm>
          <a:prstGeom prst="rect">
            <a:avLst/>
          </a:prstGeom>
        </p:spPr>
      </p:pic>
    </p:spTree>
    <p:extLst>
      <p:ext uri="{BB962C8B-B14F-4D97-AF65-F5344CB8AC3E}">
        <p14:creationId xmlns:p14="http://schemas.microsoft.com/office/powerpoint/2010/main" val="1304338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Adding New Employee</a:t>
            </a:r>
            <a:endParaRPr lang="en-US" dirty="0"/>
          </a:p>
        </p:txBody>
      </p:sp>
      <p:pic>
        <p:nvPicPr>
          <p:cNvPr id="4" name="Picture 3"/>
          <p:cNvPicPr>
            <a:picLocks noChangeAspect="1"/>
          </p:cNvPicPr>
          <p:nvPr/>
        </p:nvPicPr>
        <p:blipFill>
          <a:blip r:embed="rId2"/>
          <a:stretch>
            <a:fillRect/>
          </a:stretch>
        </p:blipFill>
        <p:spPr>
          <a:xfrm>
            <a:off x="146648" y="2476030"/>
            <a:ext cx="11970201" cy="4252328"/>
          </a:xfrm>
          <a:prstGeom prst="rect">
            <a:avLst/>
          </a:prstGeom>
        </p:spPr>
      </p:pic>
    </p:spTree>
    <p:extLst>
      <p:ext uri="{BB962C8B-B14F-4D97-AF65-F5344CB8AC3E}">
        <p14:creationId xmlns:p14="http://schemas.microsoft.com/office/powerpoint/2010/main" val="329804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Adding New Employee</a:t>
            </a:r>
            <a:endParaRPr lang="en-US" dirty="0"/>
          </a:p>
        </p:txBody>
      </p:sp>
      <p:sp>
        <p:nvSpPr>
          <p:cNvPr id="3" name="Content Placeholder 2"/>
          <p:cNvSpPr>
            <a:spLocks noGrp="1"/>
          </p:cNvSpPr>
          <p:nvPr>
            <p:ph idx="1"/>
          </p:nvPr>
        </p:nvSpPr>
        <p:spPr>
          <a:xfrm>
            <a:off x="1258472" y="2594874"/>
            <a:ext cx="8761412" cy="3416300"/>
          </a:xfrm>
        </p:spPr>
        <p:txBody>
          <a:bodyPr>
            <a:normAutofit/>
          </a:bodyPr>
          <a:lstStyle/>
          <a:p>
            <a:r>
              <a:rPr lang="en-US" sz="2400" dirty="0"/>
              <a:t>START DATE/DEDSCN/BENEFITS</a:t>
            </a:r>
          </a:p>
          <a:p>
            <a:r>
              <a:rPr lang="en-US" sz="2400" dirty="0"/>
              <a:t>STATUS/POSSCN/(We must follow guidelines, per EMIS regulations, despite request of ACA vendors) If employee is NOT EMIS reportable this field can be updated at any time</a:t>
            </a:r>
          </a:p>
          <a:p>
            <a:endParaRPr lang="en-US" sz="2400" dirty="0"/>
          </a:p>
        </p:txBody>
      </p:sp>
    </p:spTree>
    <p:extLst>
      <p:ext uri="{BB962C8B-B14F-4D97-AF65-F5344CB8AC3E}">
        <p14:creationId xmlns:p14="http://schemas.microsoft.com/office/powerpoint/2010/main" val="13017886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Adding New Employee</a:t>
            </a:r>
            <a:endParaRPr lang="en-US" dirty="0"/>
          </a:p>
        </p:txBody>
      </p:sp>
      <p:sp>
        <p:nvSpPr>
          <p:cNvPr id="3" name="Text Placeholder 2"/>
          <p:cNvSpPr>
            <a:spLocks noGrp="1"/>
          </p:cNvSpPr>
          <p:nvPr>
            <p:ph type="body" idx="1"/>
          </p:nvPr>
        </p:nvSpPr>
        <p:spPr/>
        <p:txBody>
          <a:bodyPr/>
          <a:lstStyle/>
          <a:p>
            <a:r>
              <a:rPr lang="en-US" dirty="0" smtClean="0"/>
              <a:t>START DATE/DEDSCN</a:t>
            </a:r>
            <a:endParaRPr lang="en-US" dirty="0"/>
          </a:p>
        </p:txBody>
      </p:sp>
      <p:sp>
        <p:nvSpPr>
          <p:cNvPr id="5" name="Text Placeholder 4"/>
          <p:cNvSpPr>
            <a:spLocks noGrp="1"/>
          </p:cNvSpPr>
          <p:nvPr>
            <p:ph type="body" sz="quarter" idx="3"/>
          </p:nvPr>
        </p:nvSpPr>
        <p:spPr/>
        <p:txBody>
          <a:bodyPr/>
          <a:lstStyle/>
          <a:p>
            <a:r>
              <a:rPr lang="en-US" dirty="0" smtClean="0"/>
              <a:t>POSSCN/STATUS</a:t>
            </a:r>
            <a:endParaRPr lang="en-US" dirty="0"/>
          </a:p>
        </p:txBody>
      </p:sp>
      <p:pic>
        <p:nvPicPr>
          <p:cNvPr id="9" name="Picture 8"/>
          <p:cNvPicPr>
            <a:picLocks noChangeAspect="1"/>
          </p:cNvPicPr>
          <p:nvPr/>
        </p:nvPicPr>
        <p:blipFill>
          <a:blip r:embed="rId2"/>
          <a:stretch>
            <a:fillRect/>
          </a:stretch>
        </p:blipFill>
        <p:spPr>
          <a:xfrm>
            <a:off x="112194" y="3244258"/>
            <a:ext cx="5650252" cy="3351805"/>
          </a:xfrm>
          <a:prstGeom prst="rect">
            <a:avLst/>
          </a:prstGeom>
        </p:spPr>
      </p:pic>
      <p:pic>
        <p:nvPicPr>
          <p:cNvPr id="10" name="Picture 9"/>
          <p:cNvPicPr>
            <a:picLocks noChangeAspect="1"/>
          </p:cNvPicPr>
          <p:nvPr/>
        </p:nvPicPr>
        <p:blipFill>
          <a:blip r:embed="rId3"/>
          <a:stretch>
            <a:fillRect/>
          </a:stretch>
        </p:blipFill>
        <p:spPr>
          <a:xfrm>
            <a:off x="6208712" y="3282095"/>
            <a:ext cx="5667419" cy="3584531"/>
          </a:xfrm>
          <a:prstGeom prst="rect">
            <a:avLst/>
          </a:prstGeom>
        </p:spPr>
      </p:pic>
    </p:spTree>
    <p:extLst>
      <p:ext uri="{BB962C8B-B14F-4D97-AF65-F5344CB8AC3E}">
        <p14:creationId xmlns:p14="http://schemas.microsoft.com/office/powerpoint/2010/main" val="88232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TERMINATING EMPLOYEES</a:t>
            </a:r>
            <a:endParaRPr lang="en-US" b="1" dirty="0"/>
          </a:p>
        </p:txBody>
      </p:sp>
      <p:sp>
        <p:nvSpPr>
          <p:cNvPr id="3" name="Content Placeholder 2"/>
          <p:cNvSpPr>
            <a:spLocks noGrp="1"/>
          </p:cNvSpPr>
          <p:nvPr>
            <p:ph idx="1"/>
          </p:nvPr>
        </p:nvSpPr>
        <p:spPr>
          <a:xfrm>
            <a:off x="1154954" y="2465478"/>
            <a:ext cx="8761412" cy="4185488"/>
          </a:xfrm>
        </p:spPr>
        <p:txBody>
          <a:bodyPr/>
          <a:lstStyle/>
          <a:p>
            <a:r>
              <a:rPr lang="en-US" dirty="0" smtClean="0"/>
              <a:t>Termination Date/BIOSCN/2nd page </a:t>
            </a:r>
          </a:p>
          <a:p>
            <a:pPr lvl="1"/>
            <a:r>
              <a:rPr lang="en-US" dirty="0" smtClean="0"/>
              <a:t>Termination date must be equal to or later than the last paid date in BIOSCN</a:t>
            </a:r>
          </a:p>
          <a:p>
            <a:r>
              <a:rPr lang="en-US" dirty="0" smtClean="0"/>
              <a:t>Termination Date/JOBSCN</a:t>
            </a:r>
          </a:p>
          <a:p>
            <a:r>
              <a:rPr lang="en-US" dirty="0" smtClean="0"/>
              <a:t>Job Status Code/JOBSCN</a:t>
            </a:r>
          </a:p>
          <a:p>
            <a:r>
              <a:rPr lang="en-US" dirty="0" smtClean="0"/>
              <a:t>Stop Date/DEDSCN/Benefits</a:t>
            </a:r>
          </a:p>
          <a:p>
            <a:r>
              <a:rPr lang="en-US" dirty="0" smtClean="0"/>
              <a:t>Separation Reason/JOBSCN/(even if not EMIS reportable)</a:t>
            </a:r>
          </a:p>
          <a:p>
            <a:r>
              <a:rPr lang="en-US" dirty="0" smtClean="0"/>
              <a:t>Status Code/POSSCN/(we must follow guidelines per EMIS regulations despite request of ACA vendors) If employee is NOT EMIS reportable this field can be updated at any time.</a:t>
            </a:r>
          </a:p>
          <a:p>
            <a:pPr lvl="1"/>
            <a:endParaRPr lang="en-US" dirty="0" smtClean="0"/>
          </a:p>
        </p:txBody>
      </p:sp>
    </p:spTree>
    <p:extLst>
      <p:ext uri="{BB962C8B-B14F-4D97-AF65-F5344CB8AC3E}">
        <p14:creationId xmlns:p14="http://schemas.microsoft.com/office/powerpoint/2010/main" val="1789842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TERMINATING EMPLOYEES</a:t>
            </a:r>
            <a:endParaRPr lang="en-US" dirty="0"/>
          </a:p>
        </p:txBody>
      </p:sp>
      <p:sp>
        <p:nvSpPr>
          <p:cNvPr id="3" name="Content Placeholder 2"/>
          <p:cNvSpPr>
            <a:spLocks noGrp="1"/>
          </p:cNvSpPr>
          <p:nvPr>
            <p:ph idx="1"/>
          </p:nvPr>
        </p:nvSpPr>
        <p:spPr>
          <a:xfrm>
            <a:off x="1025558" y="2422345"/>
            <a:ext cx="10076637" cy="562394"/>
          </a:xfrm>
        </p:spPr>
        <p:txBody>
          <a:bodyPr>
            <a:normAutofit/>
          </a:bodyPr>
          <a:lstStyle/>
          <a:p>
            <a:r>
              <a:rPr lang="en-US" dirty="0" smtClean="0"/>
              <a:t>Termination Date BIOSCN – (must be equal to or greater than last paid date in BIOSCN</a:t>
            </a:r>
            <a:endParaRPr lang="en-US" dirty="0"/>
          </a:p>
        </p:txBody>
      </p:sp>
      <p:pic>
        <p:nvPicPr>
          <p:cNvPr id="4" name="Picture 3"/>
          <p:cNvPicPr>
            <a:picLocks noChangeAspect="1"/>
          </p:cNvPicPr>
          <p:nvPr/>
        </p:nvPicPr>
        <p:blipFill>
          <a:blip r:embed="rId2"/>
          <a:stretch>
            <a:fillRect/>
          </a:stretch>
        </p:blipFill>
        <p:spPr>
          <a:xfrm>
            <a:off x="403791" y="3086435"/>
            <a:ext cx="11522439" cy="3894157"/>
          </a:xfrm>
          <a:prstGeom prst="rect">
            <a:avLst/>
          </a:prstGeom>
        </p:spPr>
      </p:pic>
    </p:spTree>
    <p:extLst>
      <p:ext uri="{BB962C8B-B14F-4D97-AF65-F5344CB8AC3E}">
        <p14:creationId xmlns:p14="http://schemas.microsoft.com/office/powerpoint/2010/main" val="2930824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TERMINATING EMPLOYEES</a:t>
            </a:r>
            <a:endParaRPr lang="en-US" dirty="0"/>
          </a:p>
        </p:txBody>
      </p:sp>
      <p:sp>
        <p:nvSpPr>
          <p:cNvPr id="3" name="Content Placeholder 2"/>
          <p:cNvSpPr>
            <a:spLocks noGrp="1"/>
          </p:cNvSpPr>
          <p:nvPr>
            <p:ph idx="1"/>
          </p:nvPr>
        </p:nvSpPr>
        <p:spPr>
          <a:xfrm>
            <a:off x="1154954" y="2361960"/>
            <a:ext cx="8761412" cy="1295640"/>
          </a:xfrm>
        </p:spPr>
        <p:txBody>
          <a:bodyPr/>
          <a:lstStyle/>
          <a:p>
            <a:r>
              <a:rPr lang="en-US" dirty="0" smtClean="0"/>
              <a:t>Termination Date/JOBSCN</a:t>
            </a:r>
          </a:p>
          <a:p>
            <a:r>
              <a:rPr lang="en-US" dirty="0" smtClean="0"/>
              <a:t>Status Code/JOBSCN</a:t>
            </a:r>
          </a:p>
          <a:p>
            <a:r>
              <a:rPr lang="en-US" dirty="0" smtClean="0"/>
              <a:t>Separation Reason and Date (Even if not EMIS reportable employee)</a:t>
            </a:r>
            <a:endParaRPr lang="en-US" dirty="0"/>
          </a:p>
        </p:txBody>
      </p:sp>
      <p:pic>
        <p:nvPicPr>
          <p:cNvPr id="4" name="Picture 3"/>
          <p:cNvPicPr>
            <a:picLocks noChangeAspect="1"/>
          </p:cNvPicPr>
          <p:nvPr/>
        </p:nvPicPr>
        <p:blipFill>
          <a:blip r:embed="rId2"/>
          <a:stretch>
            <a:fillRect/>
          </a:stretch>
        </p:blipFill>
        <p:spPr>
          <a:xfrm>
            <a:off x="124626" y="3502325"/>
            <a:ext cx="11903472" cy="3504089"/>
          </a:xfrm>
          <a:prstGeom prst="rect">
            <a:avLst/>
          </a:prstGeom>
        </p:spPr>
      </p:pic>
    </p:spTree>
    <p:extLst>
      <p:ext uri="{BB962C8B-B14F-4D97-AF65-F5344CB8AC3E}">
        <p14:creationId xmlns:p14="http://schemas.microsoft.com/office/powerpoint/2010/main" val="2652217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TERMINATING EMPLOYEES</a:t>
            </a:r>
            <a:endParaRPr lang="en-US" dirty="0"/>
          </a:p>
        </p:txBody>
      </p:sp>
      <p:sp>
        <p:nvSpPr>
          <p:cNvPr id="3" name="Content Placeholder 2"/>
          <p:cNvSpPr>
            <a:spLocks noGrp="1"/>
          </p:cNvSpPr>
          <p:nvPr>
            <p:ph idx="1"/>
          </p:nvPr>
        </p:nvSpPr>
        <p:spPr>
          <a:xfrm>
            <a:off x="1154955" y="2603500"/>
            <a:ext cx="8761412" cy="553768"/>
          </a:xfrm>
        </p:spPr>
        <p:txBody>
          <a:bodyPr/>
          <a:lstStyle/>
          <a:p>
            <a:r>
              <a:rPr lang="en-US" dirty="0" smtClean="0"/>
              <a:t>DEDSCN/Benefits Termination Date</a:t>
            </a:r>
            <a:endParaRPr lang="en-US" dirty="0"/>
          </a:p>
        </p:txBody>
      </p:sp>
      <p:pic>
        <p:nvPicPr>
          <p:cNvPr id="4" name="Picture 3"/>
          <p:cNvPicPr>
            <a:picLocks noChangeAspect="1"/>
          </p:cNvPicPr>
          <p:nvPr/>
        </p:nvPicPr>
        <p:blipFill>
          <a:blip r:embed="rId2"/>
          <a:stretch>
            <a:fillRect/>
          </a:stretch>
        </p:blipFill>
        <p:spPr>
          <a:xfrm>
            <a:off x="198408" y="3105510"/>
            <a:ext cx="11773920" cy="4099915"/>
          </a:xfrm>
          <a:prstGeom prst="rect">
            <a:avLst/>
          </a:prstGeom>
        </p:spPr>
      </p:pic>
    </p:spTree>
    <p:extLst>
      <p:ext uri="{BB962C8B-B14F-4D97-AF65-F5344CB8AC3E}">
        <p14:creationId xmlns:p14="http://schemas.microsoft.com/office/powerpoint/2010/main" val="422030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TERMINATING EMPLOYEES</a:t>
            </a:r>
            <a:endParaRPr lang="en-US" dirty="0"/>
          </a:p>
        </p:txBody>
      </p:sp>
      <p:sp>
        <p:nvSpPr>
          <p:cNvPr id="3" name="Content Placeholder 2"/>
          <p:cNvSpPr>
            <a:spLocks noGrp="1"/>
          </p:cNvSpPr>
          <p:nvPr>
            <p:ph idx="1"/>
          </p:nvPr>
        </p:nvSpPr>
        <p:spPr>
          <a:xfrm>
            <a:off x="250166" y="2329132"/>
            <a:ext cx="11559395" cy="741872"/>
          </a:xfrm>
        </p:spPr>
        <p:txBody>
          <a:bodyPr>
            <a:normAutofit/>
          </a:bodyPr>
          <a:lstStyle/>
          <a:p>
            <a:r>
              <a:rPr lang="en-US" dirty="0" smtClean="0"/>
              <a:t>POSSCN/STATUS CODE: (</a:t>
            </a:r>
            <a:r>
              <a:rPr lang="en-US" dirty="0"/>
              <a:t>we must follow guidelines per EMIS regulations despite request of ACA vendors) If employee is NOT EMIS reportable this field can be updated at any time.</a:t>
            </a:r>
          </a:p>
          <a:p>
            <a:endParaRPr lang="en-US" dirty="0"/>
          </a:p>
        </p:txBody>
      </p:sp>
      <p:pic>
        <p:nvPicPr>
          <p:cNvPr id="4" name="Picture 3"/>
          <p:cNvPicPr>
            <a:picLocks noChangeAspect="1"/>
          </p:cNvPicPr>
          <p:nvPr/>
        </p:nvPicPr>
        <p:blipFill>
          <a:blip r:embed="rId2"/>
          <a:stretch>
            <a:fillRect/>
          </a:stretch>
        </p:blipFill>
        <p:spPr>
          <a:xfrm>
            <a:off x="250166" y="3071004"/>
            <a:ext cx="11731925" cy="3953266"/>
          </a:xfrm>
          <a:prstGeom prst="rect">
            <a:avLst/>
          </a:prstGeom>
        </p:spPr>
      </p:pic>
    </p:spTree>
    <p:extLst>
      <p:ext uri="{BB962C8B-B14F-4D97-AF65-F5344CB8AC3E}">
        <p14:creationId xmlns:p14="http://schemas.microsoft.com/office/powerpoint/2010/main" val="204097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First Advantage ACA Program Demonstration - Doug</a:t>
            </a:r>
          </a:p>
          <a:p>
            <a:r>
              <a:rPr lang="en-US" dirty="0" err="1" smtClean="0"/>
              <a:t>Selerix</a:t>
            </a:r>
            <a:r>
              <a:rPr lang="en-US" dirty="0" smtClean="0"/>
              <a:t> – Alyssa </a:t>
            </a:r>
          </a:p>
          <a:p>
            <a:r>
              <a:rPr lang="en-US" dirty="0" err="1" smtClean="0"/>
              <a:t>Worxtime</a:t>
            </a:r>
            <a:r>
              <a:rPr lang="en-US" dirty="0" smtClean="0"/>
              <a:t> – Marcia</a:t>
            </a:r>
          </a:p>
          <a:p>
            <a:r>
              <a:rPr lang="en-US" dirty="0" smtClean="0"/>
              <a:t>Maintaining Data for 2016 Reporting</a:t>
            </a:r>
          </a:p>
          <a:p>
            <a:pPr lvl="1"/>
            <a:r>
              <a:rPr lang="en-US" dirty="0" smtClean="0"/>
              <a:t>Adding New Employee</a:t>
            </a:r>
          </a:p>
          <a:p>
            <a:pPr lvl="1"/>
            <a:r>
              <a:rPr lang="en-US" dirty="0" smtClean="0"/>
              <a:t>Terminating Employees</a:t>
            </a:r>
          </a:p>
          <a:p>
            <a:pPr lvl="1"/>
            <a:r>
              <a:rPr lang="en-US" dirty="0" smtClean="0"/>
              <a:t>Adding New Jobs</a:t>
            </a:r>
          </a:p>
          <a:p>
            <a:pPr lvl="1"/>
            <a:r>
              <a:rPr lang="en-US" dirty="0" smtClean="0"/>
              <a:t>Inactivating Jobs</a:t>
            </a:r>
          </a:p>
          <a:p>
            <a:pPr lvl="1"/>
            <a:r>
              <a:rPr lang="en-US" dirty="0" smtClean="0"/>
              <a:t>Payroll Procedures – UPDCAL Pay Types used properly</a:t>
            </a:r>
          </a:p>
          <a:p>
            <a:endParaRPr lang="en-US" dirty="0"/>
          </a:p>
        </p:txBody>
      </p:sp>
    </p:spTree>
    <p:extLst>
      <p:ext uri="{BB962C8B-B14F-4D97-AF65-F5344CB8AC3E}">
        <p14:creationId xmlns:p14="http://schemas.microsoft.com/office/powerpoint/2010/main" val="1358647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Adding New Jobs</a:t>
            </a:r>
            <a:endParaRPr lang="en-US" b="1" dirty="0"/>
          </a:p>
        </p:txBody>
      </p:sp>
      <p:sp>
        <p:nvSpPr>
          <p:cNvPr id="3" name="Content Placeholder 2"/>
          <p:cNvSpPr>
            <a:spLocks noGrp="1"/>
          </p:cNvSpPr>
          <p:nvPr>
            <p:ph idx="1"/>
          </p:nvPr>
        </p:nvSpPr>
        <p:spPr>
          <a:xfrm>
            <a:off x="1154955" y="2260121"/>
            <a:ext cx="8761412" cy="4433977"/>
          </a:xfrm>
        </p:spPr>
        <p:txBody>
          <a:bodyPr>
            <a:normAutofit/>
          </a:bodyPr>
          <a:lstStyle/>
          <a:p>
            <a:r>
              <a:rPr lang="en-US" dirty="0" smtClean="0"/>
              <a:t>Position Start Date/JOBSCN (first date on the new job)</a:t>
            </a:r>
          </a:p>
          <a:p>
            <a:r>
              <a:rPr lang="en-US" dirty="0" smtClean="0"/>
              <a:t>Job Status Code/JOBSCN</a:t>
            </a:r>
          </a:p>
          <a:p>
            <a:r>
              <a:rPr lang="en-US" dirty="0" smtClean="0"/>
              <a:t>Building IRN/JOBSCN</a:t>
            </a:r>
          </a:p>
          <a:p>
            <a:r>
              <a:rPr lang="en-US" dirty="0" smtClean="0"/>
              <a:t>Building </a:t>
            </a:r>
            <a:r>
              <a:rPr lang="en-US" dirty="0" err="1" smtClean="0"/>
              <a:t>Dept</a:t>
            </a:r>
            <a:r>
              <a:rPr lang="en-US" dirty="0" smtClean="0"/>
              <a:t>/JOBSCN</a:t>
            </a:r>
          </a:p>
          <a:p>
            <a:r>
              <a:rPr lang="en-US" dirty="0" smtClean="0"/>
              <a:t>Hours Per Day/JOBSCN</a:t>
            </a:r>
          </a:p>
          <a:p>
            <a:r>
              <a:rPr lang="en-US" dirty="0" smtClean="0"/>
              <a:t>Pay Unit/JOBSCN/Page 2 (Daily or Hourly rate)</a:t>
            </a:r>
          </a:p>
          <a:p>
            <a:r>
              <a:rPr lang="en-US" dirty="0" smtClean="0"/>
              <a:t>FTE/JOBSCN/Salary Schedule Field or EMIS Field (</a:t>
            </a:r>
            <a:r>
              <a:rPr lang="en-US" dirty="0" err="1" smtClean="0"/>
              <a:t>Worxtime</a:t>
            </a:r>
            <a:r>
              <a:rPr lang="en-US" dirty="0" smtClean="0"/>
              <a:t> &amp; </a:t>
            </a:r>
            <a:r>
              <a:rPr lang="en-US" dirty="0" err="1" smtClean="0"/>
              <a:t>Selerix</a:t>
            </a:r>
            <a:r>
              <a:rPr lang="en-US" dirty="0" smtClean="0"/>
              <a:t>)</a:t>
            </a:r>
          </a:p>
          <a:p>
            <a:r>
              <a:rPr lang="en-US" dirty="0" smtClean="0"/>
              <a:t>Status/POSSCN</a:t>
            </a:r>
            <a:r>
              <a:rPr lang="en-US" dirty="0"/>
              <a:t>/(we must follow guidelines per EMIS regulations despite request of ACA vendors) If employee is NOT EMIS reportable this field can be updated at any time</a:t>
            </a:r>
            <a:r>
              <a:rPr lang="en-US" dirty="0" smtClean="0"/>
              <a:t>.</a:t>
            </a:r>
          </a:p>
          <a:p>
            <a:r>
              <a:rPr lang="en-US" dirty="0" smtClean="0"/>
              <a:t>If FT/PT Status changes due to this position change, or adding a new job, remember to update FT/PT Status in USPSWEB (First Advantage only)</a:t>
            </a:r>
            <a:endParaRPr lang="en-US" dirty="0"/>
          </a:p>
          <a:p>
            <a:endParaRPr lang="en-US" dirty="0"/>
          </a:p>
        </p:txBody>
      </p:sp>
    </p:spTree>
    <p:extLst>
      <p:ext uri="{BB962C8B-B14F-4D97-AF65-F5344CB8AC3E}">
        <p14:creationId xmlns:p14="http://schemas.microsoft.com/office/powerpoint/2010/main" val="5455805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Adding New Jobs</a:t>
            </a:r>
            <a:endParaRPr lang="en-US" dirty="0"/>
          </a:p>
        </p:txBody>
      </p:sp>
      <p:pic>
        <p:nvPicPr>
          <p:cNvPr id="4" name="Picture 3"/>
          <p:cNvPicPr>
            <a:picLocks noChangeAspect="1"/>
          </p:cNvPicPr>
          <p:nvPr/>
        </p:nvPicPr>
        <p:blipFill>
          <a:blip r:embed="rId2"/>
          <a:stretch>
            <a:fillRect/>
          </a:stretch>
        </p:blipFill>
        <p:spPr>
          <a:xfrm>
            <a:off x="560504" y="2475780"/>
            <a:ext cx="11013478" cy="4278701"/>
          </a:xfrm>
          <a:prstGeom prst="rect">
            <a:avLst/>
          </a:prstGeom>
        </p:spPr>
      </p:pic>
    </p:spTree>
    <p:extLst>
      <p:ext uri="{BB962C8B-B14F-4D97-AF65-F5344CB8AC3E}">
        <p14:creationId xmlns:p14="http://schemas.microsoft.com/office/powerpoint/2010/main" val="294842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Adding New Jobs</a:t>
            </a:r>
            <a:endParaRPr lang="en-US" dirty="0"/>
          </a:p>
        </p:txBody>
      </p:sp>
      <p:pic>
        <p:nvPicPr>
          <p:cNvPr id="4" name="Picture 3"/>
          <p:cNvPicPr>
            <a:picLocks noChangeAspect="1"/>
          </p:cNvPicPr>
          <p:nvPr/>
        </p:nvPicPr>
        <p:blipFill>
          <a:blip r:embed="rId2"/>
          <a:stretch>
            <a:fillRect/>
          </a:stretch>
        </p:blipFill>
        <p:spPr>
          <a:xfrm>
            <a:off x="155274" y="2605672"/>
            <a:ext cx="11970201" cy="4252328"/>
          </a:xfrm>
          <a:prstGeom prst="rect">
            <a:avLst/>
          </a:prstGeom>
        </p:spPr>
      </p:pic>
    </p:spTree>
    <p:extLst>
      <p:ext uri="{BB962C8B-B14F-4D97-AF65-F5344CB8AC3E}">
        <p14:creationId xmlns:p14="http://schemas.microsoft.com/office/powerpoint/2010/main" val="163188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924143"/>
          </a:xfrm>
        </p:spPr>
        <p:txBody>
          <a:bodyPr/>
          <a:lstStyle/>
          <a:p>
            <a:pPr algn="ctr"/>
            <a:r>
              <a:rPr lang="en-US" b="1" dirty="0"/>
              <a:t>Adding </a:t>
            </a:r>
            <a:r>
              <a:rPr lang="en-US" b="1" dirty="0" smtClean="0"/>
              <a:t>New Job </a:t>
            </a:r>
            <a:r>
              <a:rPr lang="en-US" b="1" dirty="0" err="1"/>
              <a:t>Worxtime</a:t>
            </a:r>
            <a:r>
              <a:rPr lang="en-US" b="1" dirty="0"/>
              <a:t> and </a:t>
            </a:r>
            <a:r>
              <a:rPr lang="en-US" b="1" dirty="0" err="1"/>
              <a:t>Selerix</a:t>
            </a:r>
            <a:endParaRPr lang="en-US" dirty="0"/>
          </a:p>
        </p:txBody>
      </p:sp>
      <p:pic>
        <p:nvPicPr>
          <p:cNvPr id="4" name="Picture 3"/>
          <p:cNvPicPr>
            <a:picLocks noChangeAspect="1"/>
          </p:cNvPicPr>
          <p:nvPr/>
        </p:nvPicPr>
        <p:blipFill>
          <a:blip r:embed="rId2"/>
          <a:stretch>
            <a:fillRect/>
          </a:stretch>
        </p:blipFill>
        <p:spPr>
          <a:xfrm>
            <a:off x="155274" y="2365534"/>
            <a:ext cx="11938713" cy="3992134"/>
          </a:xfrm>
          <a:prstGeom prst="rect">
            <a:avLst/>
          </a:prstGeom>
        </p:spPr>
      </p:pic>
    </p:spTree>
    <p:extLst>
      <p:ext uri="{BB962C8B-B14F-4D97-AF65-F5344CB8AC3E}">
        <p14:creationId xmlns:p14="http://schemas.microsoft.com/office/powerpoint/2010/main" val="3842594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Adding New Job First Advantage</a:t>
            </a:r>
            <a:endParaRPr lang="en-US" b="1" dirty="0"/>
          </a:p>
        </p:txBody>
      </p:sp>
      <p:sp>
        <p:nvSpPr>
          <p:cNvPr id="3" name="Content Placeholder 2"/>
          <p:cNvSpPr>
            <a:spLocks noGrp="1"/>
          </p:cNvSpPr>
          <p:nvPr>
            <p:ph idx="1"/>
          </p:nvPr>
        </p:nvSpPr>
        <p:spPr/>
        <p:txBody>
          <a:bodyPr>
            <a:normAutofit/>
          </a:bodyPr>
          <a:lstStyle/>
          <a:p>
            <a:r>
              <a:rPr lang="en-US" sz="2800" b="1" dirty="0" smtClean="0"/>
              <a:t>FT/PT Status only needs to be updated if the new Job changes the employee’s status.</a:t>
            </a:r>
            <a:endParaRPr lang="en-US" sz="2800" b="1" dirty="0"/>
          </a:p>
        </p:txBody>
      </p:sp>
    </p:spTree>
    <p:extLst>
      <p:ext uri="{BB962C8B-B14F-4D97-AF65-F5344CB8AC3E}">
        <p14:creationId xmlns:p14="http://schemas.microsoft.com/office/powerpoint/2010/main" val="1527785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New Job</a:t>
            </a:r>
            <a:endParaRPr lang="en-US" dirty="0"/>
          </a:p>
        </p:txBody>
      </p:sp>
      <p:sp>
        <p:nvSpPr>
          <p:cNvPr id="3" name="Content Placeholder 2"/>
          <p:cNvSpPr>
            <a:spLocks noGrp="1"/>
          </p:cNvSpPr>
          <p:nvPr>
            <p:ph idx="1"/>
          </p:nvPr>
        </p:nvSpPr>
        <p:spPr>
          <a:xfrm>
            <a:off x="457200" y="2406770"/>
            <a:ext cx="10774392" cy="1189008"/>
          </a:xfrm>
        </p:spPr>
        <p:txBody>
          <a:bodyPr/>
          <a:lstStyle/>
          <a:p>
            <a:r>
              <a:rPr lang="en-US" dirty="0"/>
              <a:t>STATUS/POSSCN/(We must follow guidelines, per EMIS regulations, despite request of </a:t>
            </a:r>
            <a:r>
              <a:rPr lang="en-US" dirty="0" smtClean="0"/>
              <a:t>ACA </a:t>
            </a:r>
            <a:r>
              <a:rPr lang="en-US" dirty="0"/>
              <a:t>vendors) If employee is NOT EMIS reportable this field can be updated at any time</a:t>
            </a:r>
          </a:p>
          <a:p>
            <a:endParaRPr lang="en-US" dirty="0"/>
          </a:p>
        </p:txBody>
      </p:sp>
      <p:pic>
        <p:nvPicPr>
          <p:cNvPr id="4" name="Picture 3"/>
          <p:cNvPicPr>
            <a:picLocks noChangeAspect="1"/>
          </p:cNvPicPr>
          <p:nvPr/>
        </p:nvPicPr>
        <p:blipFill>
          <a:blip r:embed="rId2"/>
          <a:stretch>
            <a:fillRect/>
          </a:stretch>
        </p:blipFill>
        <p:spPr>
          <a:xfrm>
            <a:off x="293298" y="3282095"/>
            <a:ext cx="11582833" cy="3584531"/>
          </a:xfrm>
          <a:prstGeom prst="rect">
            <a:avLst/>
          </a:prstGeom>
        </p:spPr>
      </p:pic>
    </p:spTree>
    <p:extLst>
      <p:ext uri="{BB962C8B-B14F-4D97-AF65-F5344CB8AC3E}">
        <p14:creationId xmlns:p14="http://schemas.microsoft.com/office/powerpoint/2010/main" val="1952430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Inactivating Jobs</a:t>
            </a:r>
            <a:endParaRPr lang="en-US" dirty="0"/>
          </a:p>
        </p:txBody>
      </p:sp>
      <p:sp>
        <p:nvSpPr>
          <p:cNvPr id="3" name="Content Placeholder 2"/>
          <p:cNvSpPr>
            <a:spLocks noGrp="1"/>
          </p:cNvSpPr>
          <p:nvPr>
            <p:ph idx="1"/>
          </p:nvPr>
        </p:nvSpPr>
        <p:spPr/>
        <p:txBody>
          <a:bodyPr/>
          <a:lstStyle/>
          <a:p>
            <a:r>
              <a:rPr lang="en-US" sz="2400" b="1" dirty="0" smtClean="0"/>
              <a:t>Termination Date/JOBSCN </a:t>
            </a:r>
          </a:p>
          <a:p>
            <a:r>
              <a:rPr lang="en-US" sz="2400" b="1" dirty="0" smtClean="0"/>
              <a:t>Status Code/JOBSCN</a:t>
            </a:r>
          </a:p>
          <a:p>
            <a:r>
              <a:rPr lang="en-US" sz="2400" b="1" dirty="0" smtClean="0"/>
              <a:t>Separation Reason &amp; Date/JOBSCN (even if not EMIS reportable)</a:t>
            </a:r>
          </a:p>
          <a:p>
            <a:r>
              <a:rPr lang="en-US" sz="2400" b="1" dirty="0" smtClean="0"/>
              <a:t>Status Code/ POSSCN  (</a:t>
            </a:r>
            <a:r>
              <a:rPr lang="en-US" sz="2400" b="1" dirty="0"/>
              <a:t>We must follow guidelines, per EMIS regulations, despite request of ACA vendors) If employee is NOT EMIS reportable this field can be updated at any time</a:t>
            </a:r>
          </a:p>
          <a:p>
            <a:endParaRPr lang="en-US" dirty="0"/>
          </a:p>
        </p:txBody>
      </p:sp>
    </p:spTree>
    <p:extLst>
      <p:ext uri="{BB962C8B-B14F-4D97-AF65-F5344CB8AC3E}">
        <p14:creationId xmlns:p14="http://schemas.microsoft.com/office/powerpoint/2010/main" val="932105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Payroll Procedures </a:t>
            </a:r>
            <a:endParaRPr lang="en-US" dirty="0"/>
          </a:p>
        </p:txBody>
      </p:sp>
      <p:sp>
        <p:nvSpPr>
          <p:cNvPr id="3" name="Content Placeholder 2"/>
          <p:cNvSpPr>
            <a:spLocks noGrp="1"/>
          </p:cNvSpPr>
          <p:nvPr>
            <p:ph idx="1"/>
          </p:nvPr>
        </p:nvSpPr>
        <p:spPr>
          <a:xfrm>
            <a:off x="1154955" y="2603500"/>
            <a:ext cx="8761412" cy="4012960"/>
          </a:xfrm>
        </p:spPr>
        <p:txBody>
          <a:bodyPr/>
          <a:lstStyle/>
          <a:p>
            <a:r>
              <a:rPr lang="en-US" sz="2000" b="1" dirty="0" smtClean="0"/>
              <a:t>Please use UPDCAL Pay Types Properly:</a:t>
            </a:r>
          </a:p>
          <a:p>
            <a:pPr lvl="1"/>
            <a:r>
              <a:rPr lang="en-US" sz="2000" b="1" dirty="0" smtClean="0"/>
              <a:t>REG, MIS, OT, DCK, BCK</a:t>
            </a:r>
          </a:p>
          <a:p>
            <a:pPr lvl="1"/>
            <a:r>
              <a:rPr lang="en-US" sz="2000" b="1" dirty="0" smtClean="0"/>
              <a:t>(ACA vendors are monitoring wages based on the above, especially OT)</a:t>
            </a:r>
          </a:p>
          <a:p>
            <a:pPr lvl="1"/>
            <a:endParaRPr lang="en-US" sz="2000" b="1" dirty="0"/>
          </a:p>
          <a:p>
            <a:pPr lvl="1"/>
            <a:r>
              <a:rPr lang="en-US" sz="2000" b="1" dirty="0" smtClean="0"/>
              <a:t>Retire Hours: ACA vendors retrieve Retire Hours from:</a:t>
            </a:r>
          </a:p>
          <a:p>
            <a:pPr lvl="2"/>
            <a:r>
              <a:rPr lang="en-US" sz="1800" b="1" dirty="0" smtClean="0"/>
              <a:t>JOBSCN/HOURS PER DAY</a:t>
            </a:r>
          </a:p>
          <a:p>
            <a:pPr lvl="2"/>
            <a:r>
              <a:rPr lang="en-US" sz="1800" b="1" dirty="0" smtClean="0"/>
              <a:t>UPDCAL/RETIRE HOURS FIELD</a:t>
            </a:r>
          </a:p>
          <a:p>
            <a:pPr lvl="2"/>
            <a:r>
              <a:rPr lang="en-US" sz="1800" b="1" dirty="0" smtClean="0"/>
              <a:t>ATDSCN/AD RH (If adjusting hours, enter pay date as adjustment date)</a:t>
            </a:r>
          </a:p>
          <a:p>
            <a:pPr lvl="2"/>
            <a:endParaRPr lang="en-US" sz="1800" b="1" dirty="0" smtClean="0"/>
          </a:p>
        </p:txBody>
      </p:sp>
    </p:spTree>
    <p:extLst>
      <p:ext uri="{BB962C8B-B14F-4D97-AF65-F5344CB8AC3E}">
        <p14:creationId xmlns:p14="http://schemas.microsoft.com/office/powerpoint/2010/main" val="1138392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First Advantage Leave of Absence</a:t>
            </a:r>
            <a:endParaRPr lang="en-US" b="1" dirty="0"/>
          </a:p>
        </p:txBody>
      </p:sp>
      <p:sp>
        <p:nvSpPr>
          <p:cNvPr id="3" name="Content Placeholder 2"/>
          <p:cNvSpPr>
            <a:spLocks noGrp="1"/>
          </p:cNvSpPr>
          <p:nvPr>
            <p:ph idx="1"/>
          </p:nvPr>
        </p:nvSpPr>
        <p:spPr/>
        <p:txBody>
          <a:bodyPr/>
          <a:lstStyle/>
          <a:p>
            <a:r>
              <a:rPr lang="en-US" dirty="0" smtClean="0"/>
              <a:t>First Advantage assigned a code to report Leave of Absence from the district.</a:t>
            </a:r>
          </a:p>
          <a:p>
            <a:r>
              <a:rPr lang="en-US" sz="2000" b="1" dirty="0" smtClean="0"/>
              <a:t>L3 – Leave of Absence</a:t>
            </a:r>
          </a:p>
          <a:p>
            <a:r>
              <a:rPr lang="en-US" dirty="0" smtClean="0"/>
              <a:t>Enter L3 in USPSWEB &gt; Employee Query &gt; </a:t>
            </a:r>
            <a:endParaRPr lang="en-US" dirty="0"/>
          </a:p>
        </p:txBody>
      </p:sp>
    </p:spTree>
    <p:extLst>
      <p:ext uri="{BB962C8B-B14F-4D97-AF65-F5344CB8AC3E}">
        <p14:creationId xmlns:p14="http://schemas.microsoft.com/office/powerpoint/2010/main" val="1364327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First Advantage Leave of Absence</a:t>
            </a:r>
            <a:endParaRPr lang="en-US" dirty="0"/>
          </a:p>
        </p:txBody>
      </p:sp>
      <p:pic>
        <p:nvPicPr>
          <p:cNvPr id="4" name="Picture 3"/>
          <p:cNvPicPr>
            <a:picLocks noChangeAspect="1"/>
          </p:cNvPicPr>
          <p:nvPr/>
        </p:nvPicPr>
        <p:blipFill>
          <a:blip r:embed="rId2"/>
          <a:stretch>
            <a:fillRect/>
          </a:stretch>
        </p:blipFill>
        <p:spPr>
          <a:xfrm>
            <a:off x="548526" y="2290810"/>
            <a:ext cx="10905165" cy="4567190"/>
          </a:xfrm>
          <a:prstGeom prst="rect">
            <a:avLst/>
          </a:prstGeom>
        </p:spPr>
      </p:pic>
    </p:spTree>
    <p:extLst>
      <p:ext uri="{BB962C8B-B14F-4D97-AF65-F5344CB8AC3E}">
        <p14:creationId xmlns:p14="http://schemas.microsoft.com/office/powerpoint/2010/main" val="36323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Adding New Employee</a:t>
            </a:r>
            <a:endParaRPr lang="en-US" b="1" dirty="0"/>
          </a:p>
        </p:txBody>
      </p:sp>
      <p:sp>
        <p:nvSpPr>
          <p:cNvPr id="3" name="Content Placeholder 2"/>
          <p:cNvSpPr>
            <a:spLocks noGrp="1"/>
          </p:cNvSpPr>
          <p:nvPr>
            <p:ph idx="1"/>
          </p:nvPr>
        </p:nvSpPr>
        <p:spPr/>
        <p:txBody>
          <a:bodyPr/>
          <a:lstStyle/>
          <a:p>
            <a:r>
              <a:rPr lang="en-US" sz="3600" b="1" dirty="0" smtClean="0"/>
              <a:t>Enter Hire Date in BIOSCN (first date on the job)</a:t>
            </a:r>
          </a:p>
          <a:p>
            <a:endParaRPr lang="en-US" sz="3600" b="1" dirty="0" smtClean="0"/>
          </a:p>
          <a:p>
            <a:r>
              <a:rPr lang="en-US" sz="3600" b="1" dirty="0" smtClean="0"/>
              <a:t>BIOSCN:  Please remember NO PUNCTUATION in Name or Address</a:t>
            </a:r>
          </a:p>
          <a:p>
            <a:pPr marL="914400" lvl="2" indent="0">
              <a:buNone/>
            </a:pPr>
            <a:endParaRPr lang="en-US" b="1" dirty="0"/>
          </a:p>
          <a:p>
            <a:pPr lvl="2"/>
            <a:endParaRPr lang="en-US" dirty="0" smtClean="0"/>
          </a:p>
          <a:p>
            <a:endParaRPr lang="en-US" dirty="0" smtClean="0"/>
          </a:p>
          <a:p>
            <a:endParaRPr lang="en-US" dirty="0"/>
          </a:p>
        </p:txBody>
      </p:sp>
    </p:spTree>
    <p:extLst>
      <p:ext uri="{BB962C8B-B14F-4D97-AF65-F5344CB8AC3E}">
        <p14:creationId xmlns:p14="http://schemas.microsoft.com/office/powerpoint/2010/main" val="86071305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First Advantage Leave of Absence</a:t>
            </a:r>
            <a:endParaRPr lang="en-US" dirty="0"/>
          </a:p>
        </p:txBody>
      </p:sp>
      <p:sp>
        <p:nvSpPr>
          <p:cNvPr id="3" name="Content Placeholder 2"/>
          <p:cNvSpPr>
            <a:spLocks noGrp="1"/>
          </p:cNvSpPr>
          <p:nvPr>
            <p:ph idx="1"/>
          </p:nvPr>
        </p:nvSpPr>
        <p:spPr>
          <a:xfrm>
            <a:off x="1223966" y="2344708"/>
            <a:ext cx="8761412" cy="1062726"/>
          </a:xfrm>
        </p:spPr>
        <p:txBody>
          <a:bodyPr/>
          <a:lstStyle/>
          <a:p>
            <a:r>
              <a:rPr lang="en-US" dirty="0" smtClean="0"/>
              <a:t>Enter L3 – Leave of Absence to report employees on extended Leave of Absence from the district.</a:t>
            </a:r>
          </a:p>
          <a:p>
            <a:r>
              <a:rPr lang="en-US" dirty="0" smtClean="0"/>
              <a:t>Remember to remove L3 when the employee returns</a:t>
            </a:r>
          </a:p>
          <a:p>
            <a:endParaRPr lang="en-US" dirty="0"/>
          </a:p>
        </p:txBody>
      </p:sp>
      <p:pic>
        <p:nvPicPr>
          <p:cNvPr id="4" name="Picture 3"/>
          <p:cNvPicPr>
            <a:picLocks noChangeAspect="1"/>
          </p:cNvPicPr>
          <p:nvPr/>
        </p:nvPicPr>
        <p:blipFill>
          <a:blip r:embed="rId2"/>
          <a:stretch>
            <a:fillRect/>
          </a:stretch>
        </p:blipFill>
        <p:spPr>
          <a:xfrm>
            <a:off x="97110" y="3407434"/>
            <a:ext cx="11842506" cy="3735238"/>
          </a:xfrm>
          <a:prstGeom prst="rect">
            <a:avLst/>
          </a:prstGeom>
        </p:spPr>
      </p:pic>
    </p:spTree>
    <p:extLst>
      <p:ext uri="{BB962C8B-B14F-4D97-AF65-F5344CB8AC3E}">
        <p14:creationId xmlns:p14="http://schemas.microsoft.com/office/powerpoint/2010/main" val="2220412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First Advantage 2016 </a:t>
            </a:r>
            <a:endParaRPr lang="en-US" b="1" dirty="0"/>
          </a:p>
        </p:txBody>
      </p:sp>
      <p:sp>
        <p:nvSpPr>
          <p:cNvPr id="3" name="Content Placeholder 2"/>
          <p:cNvSpPr>
            <a:spLocks noGrp="1"/>
          </p:cNvSpPr>
          <p:nvPr>
            <p:ph idx="1"/>
          </p:nvPr>
        </p:nvSpPr>
        <p:spPr/>
        <p:txBody>
          <a:bodyPr>
            <a:normAutofit fontScale="92500" lnSpcReduction="20000"/>
          </a:bodyPr>
          <a:lstStyle/>
          <a:p>
            <a:r>
              <a:rPr lang="en-US" sz="2000" b="1" dirty="0" smtClean="0"/>
              <a:t>HCC and First Advantage will be working to determine how hours are being pulled.  First Advantage communicated hours for full time employees (teachers for example) are calculating with .01 hours causing full-time employees to report as part-time.</a:t>
            </a:r>
          </a:p>
          <a:p>
            <a:endParaRPr lang="en-US" sz="2000" b="1" dirty="0" smtClean="0"/>
          </a:p>
          <a:p>
            <a:r>
              <a:rPr lang="en-US" sz="2000" b="1" dirty="0" smtClean="0"/>
              <a:t>Duplication of SSN’s &gt; Multiple employees reporting with the same SSN.</a:t>
            </a:r>
          </a:p>
          <a:p>
            <a:pPr marL="0" indent="0">
              <a:buNone/>
            </a:pPr>
            <a:endParaRPr lang="en-US" sz="2000" b="1" dirty="0"/>
          </a:p>
          <a:p>
            <a:r>
              <a:rPr lang="en-US" sz="2000" b="1" dirty="0" smtClean="0"/>
              <a:t>Once the source has been determined and the errors corrected we will contact First Advantage districts and release Doug’s program to report 2016 data.</a:t>
            </a:r>
            <a:endParaRPr lang="en-US" sz="2000" b="1" dirty="0"/>
          </a:p>
        </p:txBody>
      </p:sp>
    </p:spTree>
    <p:extLst>
      <p:ext uri="{BB962C8B-B14F-4D97-AF65-F5344CB8AC3E}">
        <p14:creationId xmlns:p14="http://schemas.microsoft.com/office/powerpoint/2010/main" val="3767544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Worxtime</a:t>
            </a:r>
            <a:r>
              <a:rPr lang="en-US" b="1" dirty="0" smtClean="0"/>
              <a:t> 2016</a:t>
            </a:r>
            <a:endParaRPr lang="en-US" b="1" dirty="0"/>
          </a:p>
        </p:txBody>
      </p:sp>
      <p:sp>
        <p:nvSpPr>
          <p:cNvPr id="3" name="Content Placeholder 2"/>
          <p:cNvSpPr>
            <a:spLocks noGrp="1"/>
          </p:cNvSpPr>
          <p:nvPr>
            <p:ph idx="1"/>
          </p:nvPr>
        </p:nvSpPr>
        <p:spPr/>
        <p:txBody>
          <a:bodyPr>
            <a:normAutofit/>
          </a:bodyPr>
          <a:lstStyle/>
          <a:p>
            <a:r>
              <a:rPr lang="en-US" sz="2000" b="1" dirty="0" smtClean="0"/>
              <a:t>Each payroll, </a:t>
            </a:r>
            <a:r>
              <a:rPr lang="en-US" sz="2000" b="1" dirty="0" err="1" smtClean="0"/>
              <a:t>Worxtime</a:t>
            </a:r>
            <a:r>
              <a:rPr lang="en-US" sz="2000" b="1" dirty="0" smtClean="0"/>
              <a:t> districts will need to submit a SET of data files to </a:t>
            </a:r>
            <a:r>
              <a:rPr lang="en-US" sz="2000" b="1" dirty="0" err="1" smtClean="0"/>
              <a:t>Worxtime</a:t>
            </a:r>
            <a:r>
              <a:rPr lang="en-US" sz="2000" b="1" dirty="0" smtClean="0"/>
              <a:t> (even special pays)</a:t>
            </a:r>
          </a:p>
          <a:p>
            <a:r>
              <a:rPr lang="en-US" sz="2000" b="1" dirty="0" smtClean="0"/>
              <a:t>EE_UPLOAD2.CSV FILES  (OPTION 1 - </a:t>
            </a:r>
            <a:r>
              <a:rPr lang="en-US" sz="2000" b="1" dirty="0" err="1" smtClean="0"/>
              <a:t>Worxtime</a:t>
            </a:r>
            <a:r>
              <a:rPr lang="en-US" sz="2000" b="1" dirty="0" smtClean="0"/>
              <a:t> program) </a:t>
            </a:r>
          </a:p>
          <a:p>
            <a:pPr lvl="1"/>
            <a:r>
              <a:rPr lang="en-US" sz="2000" b="1" dirty="0" smtClean="0"/>
              <a:t>Enter a single pay date as beginning and ending PAID DATE</a:t>
            </a:r>
          </a:p>
          <a:p>
            <a:r>
              <a:rPr lang="en-US" sz="2000" b="1" dirty="0" smtClean="0"/>
              <a:t>HRS_UPLOAD2.CSV FILES (OPTION 2 - </a:t>
            </a:r>
            <a:r>
              <a:rPr lang="en-US" sz="2000" b="1" dirty="0" err="1" smtClean="0"/>
              <a:t>Worxtime</a:t>
            </a:r>
            <a:r>
              <a:rPr lang="en-US" sz="2000" b="1" dirty="0" smtClean="0"/>
              <a:t> program)</a:t>
            </a:r>
          </a:p>
          <a:p>
            <a:pPr lvl="1"/>
            <a:r>
              <a:rPr lang="en-US" sz="2000" b="1" dirty="0" smtClean="0"/>
              <a:t>Enter a single pay date as beginning and ending PAID DATE</a:t>
            </a:r>
          </a:p>
          <a:p>
            <a:pPr lvl="1"/>
            <a:r>
              <a:rPr lang="en-US" sz="2000" b="1" dirty="0" smtClean="0"/>
              <a:t>Name the file per </a:t>
            </a:r>
            <a:r>
              <a:rPr lang="en-US" sz="2000" b="1" dirty="0" err="1" smtClean="0"/>
              <a:t>Worxtime</a:t>
            </a:r>
            <a:r>
              <a:rPr lang="en-US" sz="2000" b="1" dirty="0" smtClean="0"/>
              <a:t> guidelines</a:t>
            </a:r>
          </a:p>
          <a:p>
            <a:pPr lvl="1"/>
            <a:r>
              <a:rPr lang="en-US" sz="2000" b="1" dirty="0" smtClean="0"/>
              <a:t>Ex: hrs_upload_HCESC_20160115.csv</a:t>
            </a:r>
            <a:endParaRPr lang="en-US" sz="2000" b="1" dirty="0"/>
          </a:p>
        </p:txBody>
      </p:sp>
    </p:spTree>
    <p:extLst>
      <p:ext uri="{BB962C8B-B14F-4D97-AF65-F5344CB8AC3E}">
        <p14:creationId xmlns:p14="http://schemas.microsoft.com/office/powerpoint/2010/main" val="4279007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436" y="1034053"/>
            <a:ext cx="8761413" cy="706964"/>
          </a:xfrm>
        </p:spPr>
        <p:txBody>
          <a:bodyPr/>
          <a:lstStyle/>
          <a:p>
            <a:pPr algn="ctr"/>
            <a:r>
              <a:rPr lang="en-US" dirty="0" smtClean="0"/>
              <a:t>Message from </a:t>
            </a:r>
            <a:r>
              <a:rPr lang="en-US" dirty="0" err="1" smtClean="0"/>
              <a:t>Worxtime</a:t>
            </a:r>
            <a:r>
              <a:rPr lang="en-US" dirty="0" smtClean="0"/>
              <a:t> </a:t>
            </a:r>
            <a:endParaRPr lang="en-US" dirty="0"/>
          </a:p>
        </p:txBody>
      </p:sp>
      <p:sp>
        <p:nvSpPr>
          <p:cNvPr id="3" name="Content Placeholder 2"/>
          <p:cNvSpPr>
            <a:spLocks noGrp="1"/>
          </p:cNvSpPr>
          <p:nvPr>
            <p:ph idx="1"/>
          </p:nvPr>
        </p:nvSpPr>
        <p:spPr>
          <a:xfrm>
            <a:off x="1154955" y="2603499"/>
            <a:ext cx="8761412" cy="3900817"/>
          </a:xfrm>
        </p:spPr>
        <p:txBody>
          <a:bodyPr>
            <a:noAutofit/>
          </a:bodyPr>
          <a:lstStyle/>
          <a:p>
            <a:r>
              <a:rPr lang="en-US" sz="1600" b="1" dirty="0" smtClean="0"/>
              <a:t> </a:t>
            </a:r>
            <a:r>
              <a:rPr lang="en-US" sz="1600" b="1" dirty="0"/>
              <a:t>1 EE file and 1 HRS file for each pay period encapsulating all hours worked and demographic changes that may have taken place within that pay period. </a:t>
            </a:r>
          </a:p>
          <a:p>
            <a:r>
              <a:rPr lang="en-US" sz="1600" b="1" dirty="0"/>
              <a:t>Usually, clients have one master EE file that they simply keep updated and resubmit with each new HRS file after a pay period.   The master EE can be exported from </a:t>
            </a:r>
            <a:r>
              <a:rPr lang="en-US" sz="1600" b="1" dirty="0" err="1"/>
              <a:t>Worxtime</a:t>
            </a:r>
            <a:r>
              <a:rPr lang="en-US" sz="1600" b="1" dirty="0"/>
              <a:t> at any time (Reports &gt; Reports &gt; Employee Demographic Report &gt; Export)   </a:t>
            </a:r>
            <a:endParaRPr lang="en-US" sz="1600" b="1" dirty="0" smtClean="0"/>
          </a:p>
          <a:p>
            <a:r>
              <a:rPr lang="en-US" sz="1600" b="1" dirty="0" smtClean="0"/>
              <a:t>The EE updates are to capture any </a:t>
            </a:r>
            <a:r>
              <a:rPr lang="en-US" sz="1600" b="1" dirty="0" err="1" smtClean="0"/>
              <a:t>EmpType</a:t>
            </a:r>
            <a:r>
              <a:rPr lang="en-US" sz="1600" b="1" dirty="0" smtClean="0"/>
              <a:t> changes (VHE to FTE or vice versa), new hires, new termination date, rehires that occur with in that Pay Period.  </a:t>
            </a:r>
          </a:p>
          <a:p>
            <a:r>
              <a:rPr lang="en-US" sz="1600" b="1" dirty="0" smtClean="0"/>
              <a:t>It </a:t>
            </a:r>
            <a:r>
              <a:rPr lang="en-US" sz="1600" b="1" dirty="0"/>
              <a:t>is best to fall into a rhythm of submitting files after each pay period.  This allows for all the data to be up to date and the clients to be notified when any employee becomes benefit eligible based on hours worked and needs to be offered coverage.</a:t>
            </a:r>
          </a:p>
          <a:p>
            <a:endParaRPr lang="en-US" sz="1600" b="1" dirty="0"/>
          </a:p>
        </p:txBody>
      </p:sp>
    </p:spTree>
    <p:extLst>
      <p:ext uri="{BB962C8B-B14F-4D97-AF65-F5344CB8AC3E}">
        <p14:creationId xmlns:p14="http://schemas.microsoft.com/office/powerpoint/2010/main" val="1470036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Discussion </a:t>
            </a:r>
            <a:endParaRPr lang="en-US" sz="5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49" y="2380891"/>
            <a:ext cx="10296095" cy="4477109"/>
          </a:xfrm>
          <a:prstGeom prst="rect">
            <a:avLst/>
          </a:prstGeom>
        </p:spPr>
      </p:pic>
    </p:spTree>
    <p:extLst>
      <p:ext uri="{BB962C8B-B14F-4D97-AF65-F5344CB8AC3E}">
        <p14:creationId xmlns:p14="http://schemas.microsoft.com/office/powerpoint/2010/main" val="35782829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66633"/>
            <a:ext cx="8761413" cy="1088045"/>
          </a:xfrm>
        </p:spPr>
        <p:txBody>
          <a:bodyPr/>
          <a:lstStyle/>
          <a:p>
            <a:pPr algn="ctr"/>
            <a:r>
              <a:rPr lang="en-US" sz="8800" b="1" dirty="0" smtClean="0">
                <a:latin typeface="Monotype Corsiva" panose="03010101010201010101" pitchFamily="66" charset="0"/>
              </a:rPr>
              <a:t>Happy Easter</a:t>
            </a:r>
            <a:endParaRPr lang="en-US" sz="8800" b="1" dirty="0">
              <a:latin typeface="Monotype Corsiva" panose="03010101010201010101"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347" y="2233701"/>
            <a:ext cx="8497019" cy="4779573"/>
          </a:xfrm>
          <a:prstGeom prst="rect">
            <a:avLst/>
          </a:prstGeom>
        </p:spPr>
      </p:pic>
    </p:spTree>
    <p:extLst>
      <p:ext uri="{BB962C8B-B14F-4D97-AF65-F5344CB8AC3E}">
        <p14:creationId xmlns:p14="http://schemas.microsoft.com/office/powerpoint/2010/main" val="2207707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Adding New Employee</a:t>
            </a:r>
            <a:endParaRPr lang="en-US" b="1" dirty="0"/>
          </a:p>
        </p:txBody>
      </p:sp>
      <p:pic>
        <p:nvPicPr>
          <p:cNvPr id="2050" name="Picture 2" descr="C:\Users\wylie.m\AppData\Local\Temp\SNAGHTML21ca5c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49" y="2363637"/>
            <a:ext cx="11289247" cy="436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0837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Adding New Employee</a:t>
            </a:r>
            <a:endParaRPr lang="en-US" b="1" dirty="0"/>
          </a:p>
        </p:txBody>
      </p:sp>
      <p:sp>
        <p:nvSpPr>
          <p:cNvPr id="4" name="Content Placeholder 2"/>
          <p:cNvSpPr>
            <a:spLocks noGrp="1"/>
          </p:cNvSpPr>
          <p:nvPr>
            <p:ph idx="1"/>
          </p:nvPr>
        </p:nvSpPr>
        <p:spPr>
          <a:xfrm>
            <a:off x="422694" y="2553419"/>
            <a:ext cx="10636370" cy="4114799"/>
          </a:xfrm>
        </p:spPr>
        <p:txBody>
          <a:bodyPr>
            <a:normAutofit/>
          </a:bodyPr>
          <a:lstStyle/>
          <a:p>
            <a:r>
              <a:rPr lang="en-US" b="1" dirty="0"/>
              <a:t>FT/PT Status</a:t>
            </a:r>
          </a:p>
          <a:p>
            <a:pPr lvl="1"/>
            <a:r>
              <a:rPr lang="en-US" sz="2400" dirty="0"/>
              <a:t>   </a:t>
            </a:r>
            <a:r>
              <a:rPr lang="en-US" sz="2400" b="1" dirty="0" err="1" smtClean="0">
                <a:solidFill>
                  <a:srgbClr val="FF0000"/>
                </a:solidFill>
              </a:rPr>
              <a:t>Worxtime</a:t>
            </a:r>
            <a:r>
              <a:rPr lang="en-US" sz="2400" b="1" dirty="0" smtClean="0">
                <a:solidFill>
                  <a:srgbClr val="FF0000"/>
                </a:solidFill>
              </a:rPr>
              <a:t> &amp; </a:t>
            </a:r>
            <a:r>
              <a:rPr lang="en-US" sz="2400" b="1" dirty="0" err="1" smtClean="0">
                <a:solidFill>
                  <a:srgbClr val="FF0000"/>
                </a:solidFill>
              </a:rPr>
              <a:t>Selerix</a:t>
            </a:r>
            <a:r>
              <a:rPr lang="en-US" sz="2400" dirty="0" smtClean="0">
                <a:solidFill>
                  <a:srgbClr val="FF0000"/>
                </a:solidFill>
              </a:rPr>
              <a:t>: </a:t>
            </a:r>
            <a:r>
              <a:rPr lang="en-US" sz="1800" b="1" dirty="0">
                <a:solidFill>
                  <a:srgbClr val="FF0000"/>
                </a:solidFill>
              </a:rPr>
              <a:t>FTE or VHE pulls from JOBSCN </a:t>
            </a:r>
          </a:p>
          <a:p>
            <a:pPr lvl="2"/>
            <a:r>
              <a:rPr lang="en-US" sz="1600" b="1" dirty="0"/>
              <a:t>EMIS FIELD FTE  or</a:t>
            </a:r>
          </a:p>
          <a:p>
            <a:pPr lvl="2"/>
            <a:r>
              <a:rPr lang="en-US" sz="1600" b="1" dirty="0"/>
              <a:t>SALARY SCHEDULE FIELD FTE</a:t>
            </a:r>
          </a:p>
          <a:p>
            <a:pPr lvl="2"/>
            <a:r>
              <a:rPr lang="en-US" sz="1600" b="1" dirty="0"/>
              <a:t>If FTE is entered in both EMIS field and Salary Schedule Field, EMIS FTE will report to </a:t>
            </a:r>
            <a:r>
              <a:rPr lang="en-US" sz="1600" b="1" dirty="0" err="1"/>
              <a:t>Worxtime</a:t>
            </a:r>
            <a:endParaRPr lang="en-US" sz="1600" b="1" dirty="0"/>
          </a:p>
          <a:p>
            <a:pPr lvl="2"/>
            <a:r>
              <a:rPr lang="en-US" sz="1600" b="1" dirty="0"/>
              <a:t>If no FTE in either location, VHE will be reported to </a:t>
            </a:r>
            <a:r>
              <a:rPr lang="en-US" sz="1600" b="1" dirty="0" err="1" smtClean="0"/>
              <a:t>Worxtime</a:t>
            </a:r>
            <a:endParaRPr lang="en-US" sz="1600" b="1" dirty="0" smtClean="0"/>
          </a:p>
          <a:p>
            <a:pPr lvl="2"/>
            <a:endParaRPr lang="en-US" sz="1600" b="1" dirty="0"/>
          </a:p>
        </p:txBody>
      </p:sp>
    </p:spTree>
    <p:extLst>
      <p:ext uri="{BB962C8B-B14F-4D97-AF65-F5344CB8AC3E}">
        <p14:creationId xmlns:p14="http://schemas.microsoft.com/office/powerpoint/2010/main" val="3203094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Adding New Employee </a:t>
            </a:r>
            <a:r>
              <a:rPr lang="en-US" b="1" dirty="0" err="1" smtClean="0"/>
              <a:t>Worxtime</a:t>
            </a:r>
            <a:r>
              <a:rPr lang="en-US" b="1" dirty="0" smtClean="0"/>
              <a:t> and </a:t>
            </a:r>
            <a:r>
              <a:rPr lang="en-US" b="1" dirty="0" err="1" smtClean="0"/>
              <a:t>Selerix</a:t>
            </a:r>
            <a:endParaRPr lang="en-US" b="1" dirty="0"/>
          </a:p>
        </p:txBody>
      </p:sp>
      <p:pic>
        <p:nvPicPr>
          <p:cNvPr id="4" name="Picture 3"/>
          <p:cNvPicPr>
            <a:picLocks noChangeAspect="1"/>
          </p:cNvPicPr>
          <p:nvPr/>
        </p:nvPicPr>
        <p:blipFill>
          <a:blip r:embed="rId2"/>
          <a:stretch>
            <a:fillRect/>
          </a:stretch>
        </p:blipFill>
        <p:spPr>
          <a:xfrm>
            <a:off x="98012" y="3055647"/>
            <a:ext cx="12093988" cy="3698837"/>
          </a:xfrm>
          <a:prstGeom prst="rect">
            <a:avLst/>
          </a:prstGeom>
        </p:spPr>
      </p:pic>
    </p:spTree>
    <p:extLst>
      <p:ext uri="{BB962C8B-B14F-4D97-AF65-F5344CB8AC3E}">
        <p14:creationId xmlns:p14="http://schemas.microsoft.com/office/powerpoint/2010/main" val="148697279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1010407"/>
          </a:xfrm>
        </p:spPr>
        <p:txBody>
          <a:bodyPr/>
          <a:lstStyle/>
          <a:p>
            <a:pPr algn="ctr"/>
            <a:r>
              <a:rPr lang="en-US" b="1" dirty="0" smtClean="0"/>
              <a:t>Adding New Employee</a:t>
            </a:r>
            <a:br>
              <a:rPr lang="en-US" b="1" dirty="0" smtClean="0"/>
            </a:br>
            <a:r>
              <a:rPr lang="en-US" b="1" dirty="0" smtClean="0"/>
              <a:t>FT/PT Status First Advantage</a:t>
            </a:r>
            <a:endParaRPr lang="en-US" b="1" dirty="0"/>
          </a:p>
        </p:txBody>
      </p:sp>
      <p:sp>
        <p:nvSpPr>
          <p:cNvPr id="3" name="Content Placeholder 2"/>
          <p:cNvSpPr>
            <a:spLocks noGrp="1"/>
          </p:cNvSpPr>
          <p:nvPr>
            <p:ph idx="1"/>
          </p:nvPr>
        </p:nvSpPr>
        <p:spPr>
          <a:xfrm>
            <a:off x="871268" y="2603500"/>
            <a:ext cx="10558731" cy="4125104"/>
          </a:xfrm>
        </p:spPr>
        <p:txBody>
          <a:bodyPr/>
          <a:lstStyle/>
          <a:p>
            <a:pPr lvl="1"/>
            <a:r>
              <a:rPr lang="en-US" sz="3600" b="1" dirty="0" smtClean="0"/>
              <a:t>FIRST ADVANTAGE:</a:t>
            </a:r>
          </a:p>
          <a:p>
            <a:pPr lvl="2"/>
            <a:r>
              <a:rPr lang="en-US" sz="2800" b="1" dirty="0" smtClean="0"/>
              <a:t>FT/PT Status </a:t>
            </a:r>
          </a:p>
          <a:p>
            <a:pPr lvl="2"/>
            <a:r>
              <a:rPr lang="en-US" sz="2800" b="1" dirty="0" smtClean="0"/>
              <a:t>USPSWEB</a:t>
            </a:r>
          </a:p>
          <a:p>
            <a:pPr lvl="2"/>
            <a:r>
              <a:rPr lang="en-US" sz="2800" b="1" dirty="0" smtClean="0"/>
              <a:t>QUERY EMPLOYEE</a:t>
            </a:r>
          </a:p>
          <a:p>
            <a:pPr lvl="2"/>
            <a:r>
              <a:rPr lang="en-US" sz="2800" b="1" dirty="0" smtClean="0"/>
              <a:t>MODIFY EMPLOYEE DETAILS</a:t>
            </a:r>
          </a:p>
          <a:p>
            <a:pPr lvl="2"/>
            <a:r>
              <a:rPr lang="en-US" sz="2800" b="1" dirty="0" smtClean="0"/>
              <a:t>ENTER FT or PT STATUS IN USER DEFINED FIELD 4</a:t>
            </a:r>
          </a:p>
          <a:p>
            <a:pPr lvl="1"/>
            <a:endParaRPr lang="en-US" sz="1800" b="1" dirty="0"/>
          </a:p>
        </p:txBody>
      </p:sp>
    </p:spTree>
    <p:extLst>
      <p:ext uri="{BB962C8B-B14F-4D97-AF65-F5344CB8AC3E}">
        <p14:creationId xmlns:p14="http://schemas.microsoft.com/office/powerpoint/2010/main" val="322013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915517"/>
          </a:xfrm>
        </p:spPr>
        <p:txBody>
          <a:bodyPr/>
          <a:lstStyle/>
          <a:p>
            <a:pPr algn="ctr"/>
            <a:r>
              <a:rPr lang="en-US" b="1" dirty="0" smtClean="0"/>
              <a:t>Adding New Employee</a:t>
            </a:r>
            <a:br>
              <a:rPr lang="en-US" b="1" dirty="0" smtClean="0"/>
            </a:br>
            <a:r>
              <a:rPr lang="en-US" b="1" dirty="0" smtClean="0"/>
              <a:t>FT/PT Status First Advantage</a:t>
            </a:r>
            <a:endParaRPr lang="en-US" b="1" dirty="0"/>
          </a:p>
        </p:txBody>
      </p:sp>
      <p:pic>
        <p:nvPicPr>
          <p:cNvPr id="3" name="Picture 2"/>
          <p:cNvPicPr/>
          <p:nvPr/>
        </p:nvPicPr>
        <p:blipFill>
          <a:blip r:embed="rId2"/>
          <a:stretch>
            <a:fillRect/>
          </a:stretch>
        </p:blipFill>
        <p:spPr>
          <a:xfrm>
            <a:off x="198407" y="2322374"/>
            <a:ext cx="11611154" cy="4337218"/>
          </a:xfrm>
          <a:prstGeom prst="rect">
            <a:avLst/>
          </a:prstGeom>
        </p:spPr>
      </p:pic>
    </p:spTree>
    <p:extLst>
      <p:ext uri="{BB962C8B-B14F-4D97-AF65-F5344CB8AC3E}">
        <p14:creationId xmlns:p14="http://schemas.microsoft.com/office/powerpoint/2010/main" val="40949009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1088045"/>
          </a:xfrm>
        </p:spPr>
        <p:txBody>
          <a:bodyPr/>
          <a:lstStyle/>
          <a:p>
            <a:pPr algn="ctr"/>
            <a:r>
              <a:rPr lang="en-US" b="1" dirty="0" smtClean="0"/>
              <a:t>Adding New Employee </a:t>
            </a:r>
            <a:br>
              <a:rPr lang="en-US" b="1" dirty="0" smtClean="0"/>
            </a:br>
            <a:r>
              <a:rPr lang="en-US" b="1" dirty="0" smtClean="0"/>
              <a:t>FT/PT STATUS First Advantage</a:t>
            </a:r>
            <a:endParaRPr lang="en-US" b="1" dirty="0"/>
          </a:p>
        </p:txBody>
      </p:sp>
      <p:pic>
        <p:nvPicPr>
          <p:cNvPr id="5" name="Picture 4"/>
          <p:cNvPicPr/>
          <p:nvPr/>
        </p:nvPicPr>
        <p:blipFill>
          <a:blip r:embed="rId2"/>
          <a:stretch>
            <a:fillRect/>
          </a:stretch>
        </p:blipFill>
        <p:spPr>
          <a:xfrm>
            <a:off x="759125" y="2346385"/>
            <a:ext cx="10843403" cy="4408097"/>
          </a:xfrm>
          <a:prstGeom prst="rect">
            <a:avLst/>
          </a:prstGeom>
        </p:spPr>
      </p:pic>
    </p:spTree>
    <p:extLst>
      <p:ext uri="{BB962C8B-B14F-4D97-AF65-F5344CB8AC3E}">
        <p14:creationId xmlns:p14="http://schemas.microsoft.com/office/powerpoint/2010/main" val="9581233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6281</TotalTime>
  <Words>917</Words>
  <Application>Microsoft Office PowerPoint</Application>
  <PresentationFormat>Widescreen</PresentationFormat>
  <Paragraphs>128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Monotype Corsiva</vt:lpstr>
      <vt:lpstr>Wingdings 3</vt:lpstr>
      <vt:lpstr>Ion Boardroom</vt:lpstr>
      <vt:lpstr>ACA Moving Forward in 2016</vt:lpstr>
      <vt:lpstr>AGENDA</vt:lpstr>
      <vt:lpstr>Adding New Employee</vt:lpstr>
      <vt:lpstr>Adding New Employee</vt:lpstr>
      <vt:lpstr>Adding New Employee</vt:lpstr>
      <vt:lpstr>Adding New Employee Worxtime and Selerix</vt:lpstr>
      <vt:lpstr>Adding New Employee FT/PT Status First Advantage</vt:lpstr>
      <vt:lpstr>Adding New Employee FT/PT Status First Advantage</vt:lpstr>
      <vt:lpstr>Adding New Employee  FT/PT STATUS First Advantage</vt:lpstr>
      <vt:lpstr>Adding New Employee </vt:lpstr>
      <vt:lpstr>Adding New Employee</vt:lpstr>
      <vt:lpstr>Adding New Employee</vt:lpstr>
      <vt:lpstr>Adding New Employee</vt:lpstr>
      <vt:lpstr>Adding New Employee</vt:lpstr>
      <vt:lpstr>TERMINATING EMPLOYEES</vt:lpstr>
      <vt:lpstr>TERMINATING EMPLOYEES</vt:lpstr>
      <vt:lpstr>TERMINATING EMPLOYEES</vt:lpstr>
      <vt:lpstr>TERMINATING EMPLOYEES</vt:lpstr>
      <vt:lpstr>TERMINATING EMPLOYEES</vt:lpstr>
      <vt:lpstr>Adding New Jobs</vt:lpstr>
      <vt:lpstr>Adding New Jobs</vt:lpstr>
      <vt:lpstr>Adding New Jobs</vt:lpstr>
      <vt:lpstr>Adding New Job Worxtime and Selerix</vt:lpstr>
      <vt:lpstr>Adding New Job First Advantage</vt:lpstr>
      <vt:lpstr>Adding New Job</vt:lpstr>
      <vt:lpstr>Inactivating Jobs</vt:lpstr>
      <vt:lpstr>Payroll Procedures </vt:lpstr>
      <vt:lpstr>First Advantage Leave of Absence</vt:lpstr>
      <vt:lpstr>First Advantage Leave of Absence</vt:lpstr>
      <vt:lpstr>First Advantage Leave of Absence</vt:lpstr>
      <vt:lpstr>First Advantage 2016 </vt:lpstr>
      <vt:lpstr>Worxtime 2016</vt:lpstr>
      <vt:lpstr>Message from Worxtime </vt:lpstr>
      <vt:lpstr>Discussion </vt:lpstr>
      <vt:lpstr>Happy Easter</vt:lpstr>
    </vt:vector>
  </TitlesOfParts>
  <Company>HCCA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Wylie</dc:creator>
  <cp:lastModifiedBy>Marcia Wylie</cp:lastModifiedBy>
  <cp:revision>46</cp:revision>
  <dcterms:created xsi:type="dcterms:W3CDTF">2016-03-18T18:45:57Z</dcterms:created>
  <dcterms:modified xsi:type="dcterms:W3CDTF">2016-03-23T03:27:10Z</dcterms:modified>
</cp:coreProperties>
</file>